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embeddedFontLs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Lato Light" panose="020F0302020204030204" pitchFamily="34" charset="0"/>
      <p:regular r:id="rId29"/>
      <p:bold r:id="rId30"/>
      <p:italic r:id="rId31"/>
      <p:boldItalic r:id="rId32"/>
    </p:embeddedFont>
    <p:embeddedFont>
      <p:font typeface="Raleway" pitchFamily="2" charset="77"/>
      <p:regular r:id="rId33"/>
      <p:bold r:id="rId34"/>
      <p:italic r:id="rId35"/>
      <p:boldItalic r:id="rId36"/>
    </p:embeddedFont>
    <p:embeddedFont>
      <p:font typeface="Raleway Light" panose="020F03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adeaf3f24e_6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adeaf3f24e_6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{{</a:t>
            </a:r>
            <a:r>
              <a:rPr lang="en" dirty="0" err="1"/>
              <a:t>report_name</a:t>
            </a:r>
            <a:r>
              <a:rPr lang="en" dirty="0"/>
              <a:t>}}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{{</a:t>
            </a:r>
            <a:r>
              <a:rPr lang="en" dirty="0" err="1"/>
              <a:t>previous_report</a:t>
            </a:r>
            <a:r>
              <a:rPr lang="en" dirty="0"/>
              <a:t>}}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{{</a:t>
            </a:r>
            <a:r>
              <a:rPr lang="en" dirty="0" err="1"/>
              <a:t>show_tiktok</a:t>
            </a:r>
            <a:r>
              <a:rPr lang="en" dirty="0"/>
              <a:t>}}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{{</a:t>
            </a:r>
            <a:r>
              <a:rPr lang="en" dirty="0" err="1"/>
              <a:t>show_X</a:t>
            </a:r>
            <a:r>
              <a:rPr lang="en" dirty="0"/>
              <a:t>}}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{{</a:t>
            </a:r>
            <a:r>
              <a:rPr lang="en" dirty="0" err="1"/>
              <a:t>show_facebook</a:t>
            </a:r>
            <a:r>
              <a:rPr lang="en" dirty="0"/>
              <a:t>}}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adeaf3f24e_6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adeaf3f24e_6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{{best_performing_post_link}}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adeaf3f24e_6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adeaf3f24e_6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adeaf3f24e_6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adeaf3f24e_6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visible:{{show_tiktok}} == ‘yes’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adeaf3f24e_6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adeaf3f24e_6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visible:{{show_tiktok}} == ‘yes’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adeaf3f24e_6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adeaf3f24e_6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visible:{{show_tiktok}} == ‘yes’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adeaf3f24e_6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adeaf3f24e_6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visible: ‘{{show_facebook}}’ == ‘yes’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adeaf3f24e_6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adeaf3f24e_6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visible: ‘{{show_X}}’ == ‘yes’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adeaf3f24e_6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adeaf3f24e_6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visible: ‘{{show_X}}’ == ‘yes’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adeaf3f24e_6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adeaf3f24e_6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adeaf3f24e_6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adeaf3f24e_6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deaf3f24e_6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adeaf3f24e_6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adeaf3f24e_6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adeaf3f24e_6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adeaf3f24e_6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adeaf3f24e_6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deaf3f24e_6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adeaf3f24e_6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{{impressions_previous}}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{{profile_visit_previous}}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{{website_clicks_previous}}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{{email_button_previous}}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{{address_taps_previous}}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{{non_followers_reached_previous}}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deaf3f24e_6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adeaf3f24e_6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adeaf3f24e_6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adeaf3f24e_6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{{content_interactions_previous}}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adeaf3f24e_6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adeaf3f24e_6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adeaf3f24e_6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adeaf3f24e_6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adeaf3f24e_6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adeaf3f24e_6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adeaf3f24e_6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adeaf3f24e_6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 sz="1400">
                <a:latin typeface="Lato"/>
                <a:ea typeface="Lato"/>
                <a:cs typeface="Lato"/>
                <a:sym typeface="Lat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 sz="1400">
                <a:latin typeface="Lato"/>
                <a:ea typeface="Lato"/>
                <a:cs typeface="Lato"/>
                <a:sym typeface="Lat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1DCD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  <a:defRPr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0" y="430400"/>
            <a:ext cx="4584900" cy="34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{{client_name}}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Monthly Analytics: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{{month}} {{yea</a:t>
            </a: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r}}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" name="Google Shape;100;p25"/>
          <p:cNvSpPr/>
          <p:nvPr/>
        </p:nvSpPr>
        <p:spPr>
          <a:xfrm>
            <a:off x="5489225" y="493900"/>
            <a:ext cx="3259800" cy="429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{{image:hero1}}</a:t>
            </a:r>
            <a:endParaRPr/>
          </a:p>
        </p:txBody>
      </p:sp>
      <p:sp>
        <p:nvSpPr>
          <p:cNvPr id="101" name="Google Shape;101;p25"/>
          <p:cNvSpPr/>
          <p:nvPr/>
        </p:nvSpPr>
        <p:spPr>
          <a:xfrm>
            <a:off x="125600" y="4161300"/>
            <a:ext cx="891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{{image:logo}}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/>
          <p:nvPr/>
        </p:nvSpPr>
        <p:spPr>
          <a:xfrm>
            <a:off x="3586550" y="0"/>
            <a:ext cx="5557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4"/>
          <p:cNvSpPr txBox="1"/>
          <p:nvPr/>
        </p:nvSpPr>
        <p:spPr>
          <a:xfrm>
            <a:off x="63500" y="4747425"/>
            <a:ext cx="705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{{fn:page}}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7" name="Google Shape;187;p34"/>
          <p:cNvSpPr/>
          <p:nvPr/>
        </p:nvSpPr>
        <p:spPr>
          <a:xfrm>
            <a:off x="3903250" y="304750"/>
            <a:ext cx="4819500" cy="45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{{image:best_performing_post_stats}}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34"/>
          <p:cNvSpPr/>
          <p:nvPr/>
        </p:nvSpPr>
        <p:spPr>
          <a:xfrm>
            <a:off x="403550" y="776700"/>
            <a:ext cx="2804700" cy="34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{{image:best_performing_post}}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9" name="Google Shape;189;p34"/>
          <p:cNvSpPr txBox="1">
            <a:spLocks noGrp="1"/>
          </p:cNvSpPr>
          <p:nvPr>
            <p:ph type="title"/>
          </p:nvPr>
        </p:nvSpPr>
        <p:spPr>
          <a:xfrm>
            <a:off x="242000" y="192975"/>
            <a:ext cx="3127800" cy="5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/>
              <a:t>Best Performing Post</a:t>
            </a:r>
            <a:endParaRPr sz="2120"/>
          </a:p>
        </p:txBody>
      </p:sp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242000" y="4214400"/>
            <a:ext cx="3127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20"/>
              <a:t>{{best_post_title}}</a:t>
            </a:r>
            <a:endParaRPr sz="162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/>
          <p:nvPr/>
        </p:nvSpPr>
        <p:spPr>
          <a:xfrm>
            <a:off x="3586550" y="0"/>
            <a:ext cx="5557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5"/>
          <p:cNvSpPr txBox="1"/>
          <p:nvPr/>
        </p:nvSpPr>
        <p:spPr>
          <a:xfrm>
            <a:off x="63500" y="4747425"/>
            <a:ext cx="705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{{fn:page}}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7" name="Google Shape;197;p35"/>
          <p:cNvSpPr txBox="1">
            <a:spLocks noGrp="1"/>
          </p:cNvSpPr>
          <p:nvPr>
            <p:ph type="title"/>
          </p:nvPr>
        </p:nvSpPr>
        <p:spPr>
          <a:xfrm>
            <a:off x="201550" y="323925"/>
            <a:ext cx="3127800" cy="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/>
              <a:t>Content with the most Reach in {{month}} on IG</a:t>
            </a:r>
            <a:endParaRPr sz="2120"/>
          </a:p>
        </p:txBody>
      </p:sp>
      <p:sp>
        <p:nvSpPr>
          <p:cNvPr id="198" name="Google Shape;198;p35"/>
          <p:cNvSpPr txBox="1"/>
          <p:nvPr/>
        </p:nvSpPr>
        <p:spPr>
          <a:xfrm>
            <a:off x="596250" y="1348425"/>
            <a:ext cx="28167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{{content_with_the_most_reach}}</a:t>
            </a:r>
            <a:endParaRPr sz="12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5"/>
          <p:cNvSpPr/>
          <p:nvPr/>
        </p:nvSpPr>
        <p:spPr>
          <a:xfrm>
            <a:off x="8160975" y="87300"/>
            <a:ext cx="891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{{image:logo_light}}</a:t>
            </a:r>
            <a:endParaRPr sz="700"/>
          </a:p>
        </p:txBody>
      </p:sp>
      <p:sp>
        <p:nvSpPr>
          <p:cNvPr id="200" name="Google Shape;200;p35"/>
          <p:cNvSpPr/>
          <p:nvPr/>
        </p:nvSpPr>
        <p:spPr>
          <a:xfrm>
            <a:off x="3750325" y="837325"/>
            <a:ext cx="5129400" cy="4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{{image:content_with_the_most_reach}}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1285350" y="2138350"/>
            <a:ext cx="547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{{month}} Tik Tok Analytics</a:t>
            </a:r>
            <a:endParaRPr sz="2720"/>
          </a:p>
        </p:txBody>
      </p:sp>
      <p:cxnSp>
        <p:nvCxnSpPr>
          <p:cNvPr id="206" name="Google Shape;206;p36"/>
          <p:cNvCxnSpPr/>
          <p:nvPr/>
        </p:nvCxnSpPr>
        <p:spPr>
          <a:xfrm>
            <a:off x="1150050" y="-77600"/>
            <a:ext cx="0" cy="37677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36"/>
          <p:cNvCxnSpPr/>
          <p:nvPr/>
        </p:nvCxnSpPr>
        <p:spPr>
          <a:xfrm>
            <a:off x="769050" y="2864550"/>
            <a:ext cx="50094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" name="Google Shape;208;p36"/>
          <p:cNvSpPr txBox="1"/>
          <p:nvPr/>
        </p:nvSpPr>
        <p:spPr>
          <a:xfrm>
            <a:off x="63500" y="4747425"/>
            <a:ext cx="705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{{fn:page}}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9" name="Google Shape;209;p36"/>
          <p:cNvSpPr/>
          <p:nvPr/>
        </p:nvSpPr>
        <p:spPr>
          <a:xfrm>
            <a:off x="8104700" y="4083900"/>
            <a:ext cx="891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{{image:logo}}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>
            <a:spLocks noGrp="1"/>
          </p:cNvSpPr>
          <p:nvPr>
            <p:ph type="title"/>
          </p:nvPr>
        </p:nvSpPr>
        <p:spPr>
          <a:xfrm>
            <a:off x="994825" y="197550"/>
            <a:ext cx="7610100" cy="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Overall {{month}} Tik Tok Analytics</a:t>
            </a:r>
            <a:endParaRPr sz="2700"/>
          </a:p>
        </p:txBody>
      </p:sp>
      <p:sp>
        <p:nvSpPr>
          <p:cNvPr id="215" name="Google Shape;215;p37"/>
          <p:cNvSpPr txBox="1">
            <a:spLocks noGrp="1"/>
          </p:cNvSpPr>
          <p:nvPr>
            <p:ph type="body" idx="1"/>
          </p:nvPr>
        </p:nvSpPr>
        <p:spPr>
          <a:xfrm>
            <a:off x="994825" y="1001900"/>
            <a:ext cx="3718200" cy="3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 Light"/>
                <a:ea typeface="Lato Light"/>
                <a:cs typeface="Lato Light"/>
                <a:sym typeface="Lato Light"/>
              </a:rPr>
              <a:t>Key Metrics</a:t>
            </a:r>
            <a:endParaRPr u="sng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Unique Viewers: {{viewers_tiktok}}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Profile Views: {{profile_views_tiktok}}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Likes: {{likes_tiktok}}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Comments: {{comments_tiktok}}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Shares: {{shares_tiktok}}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216" name="Google Shape;216;p37"/>
          <p:cNvCxnSpPr/>
          <p:nvPr/>
        </p:nvCxnSpPr>
        <p:spPr>
          <a:xfrm>
            <a:off x="769050" y="-1400"/>
            <a:ext cx="0" cy="37677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" name="Google Shape;217;p37"/>
          <p:cNvSpPr txBox="1"/>
          <p:nvPr/>
        </p:nvSpPr>
        <p:spPr>
          <a:xfrm>
            <a:off x="63500" y="4747425"/>
            <a:ext cx="705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{{fn:page}}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8" name="Google Shape;218;p37"/>
          <p:cNvSpPr txBox="1">
            <a:spLocks noGrp="1"/>
          </p:cNvSpPr>
          <p:nvPr>
            <p:ph type="body" idx="1"/>
          </p:nvPr>
        </p:nvSpPr>
        <p:spPr>
          <a:xfrm>
            <a:off x="4938800" y="1001900"/>
            <a:ext cx="3972300" cy="3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 Light"/>
                <a:ea typeface="Lato Light"/>
                <a:cs typeface="Lato Light"/>
                <a:sym typeface="Lato Light"/>
              </a:rPr>
              <a:t>Followers</a:t>
            </a:r>
            <a:endParaRPr u="sng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Total Followers: {{total_followers_tiktok}}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Net Followers: {{net_followers_tiktok}}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9" name="Google Shape;219;p37"/>
          <p:cNvSpPr/>
          <p:nvPr/>
        </p:nvSpPr>
        <p:spPr>
          <a:xfrm>
            <a:off x="8104700" y="4083900"/>
            <a:ext cx="891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{{image:logo}}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/>
          <p:nvPr/>
        </p:nvSpPr>
        <p:spPr>
          <a:xfrm>
            <a:off x="50" y="3551800"/>
            <a:ext cx="9144000" cy="159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8"/>
          <p:cNvSpPr txBox="1">
            <a:spLocks noGrp="1"/>
          </p:cNvSpPr>
          <p:nvPr>
            <p:ph type="title"/>
          </p:nvPr>
        </p:nvSpPr>
        <p:spPr>
          <a:xfrm>
            <a:off x="994825" y="197550"/>
            <a:ext cx="6706500" cy="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TikTok Followers</a:t>
            </a:r>
            <a:endParaRPr sz="2700"/>
          </a:p>
        </p:txBody>
      </p:sp>
      <p:cxnSp>
        <p:nvCxnSpPr>
          <p:cNvPr id="226" name="Google Shape;226;p38"/>
          <p:cNvCxnSpPr/>
          <p:nvPr/>
        </p:nvCxnSpPr>
        <p:spPr>
          <a:xfrm>
            <a:off x="769050" y="-1400"/>
            <a:ext cx="0" cy="35253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7" name="Google Shape;227;p38"/>
          <p:cNvSpPr txBox="1"/>
          <p:nvPr/>
        </p:nvSpPr>
        <p:spPr>
          <a:xfrm>
            <a:off x="63500" y="4747425"/>
            <a:ext cx="705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 Light"/>
                <a:ea typeface="Lato Light"/>
                <a:cs typeface="Lato Light"/>
                <a:sym typeface="Lato Light"/>
              </a:rPr>
              <a:t>{{fn:page}}</a:t>
            </a:r>
            <a:endParaRPr sz="9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8" name="Google Shape;228;p38"/>
          <p:cNvSpPr txBox="1"/>
          <p:nvPr/>
        </p:nvSpPr>
        <p:spPr>
          <a:xfrm>
            <a:off x="764575" y="3635200"/>
            <a:ext cx="78333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Notes: 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     {{tiktok_follower_insight_notes}}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9" name="Google Shape;229;p38"/>
          <p:cNvSpPr/>
          <p:nvPr/>
        </p:nvSpPr>
        <p:spPr>
          <a:xfrm>
            <a:off x="1775325" y="873025"/>
            <a:ext cx="5522400" cy="26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{{image:tiktok_follower_insight}}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0" name="Google Shape;230;p38"/>
          <p:cNvSpPr/>
          <p:nvPr/>
        </p:nvSpPr>
        <p:spPr>
          <a:xfrm>
            <a:off x="8189125" y="4163025"/>
            <a:ext cx="891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{{image:logo_light}}</a:t>
            </a:r>
            <a:endParaRPr sz="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>
            <a:spLocks noGrp="1"/>
          </p:cNvSpPr>
          <p:nvPr>
            <p:ph type="title"/>
          </p:nvPr>
        </p:nvSpPr>
        <p:spPr>
          <a:xfrm>
            <a:off x="994825" y="197550"/>
            <a:ext cx="7610100" cy="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Overall {{month}} Facebook Analytics</a:t>
            </a:r>
            <a:endParaRPr sz="2700"/>
          </a:p>
        </p:txBody>
      </p:sp>
      <p:sp>
        <p:nvSpPr>
          <p:cNvPr id="236" name="Google Shape;236;p39"/>
          <p:cNvSpPr txBox="1">
            <a:spLocks noGrp="1"/>
          </p:cNvSpPr>
          <p:nvPr>
            <p:ph type="body" idx="1"/>
          </p:nvPr>
        </p:nvSpPr>
        <p:spPr>
          <a:xfrm>
            <a:off x="994825" y="1001900"/>
            <a:ext cx="3718200" cy="3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 Light"/>
                <a:ea typeface="Lato Light"/>
                <a:cs typeface="Lato Light"/>
                <a:sym typeface="Lato Light"/>
              </a:rPr>
              <a:t>Key Metrics</a:t>
            </a:r>
            <a:endParaRPr u="sng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Likes: {{likes_fb}}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Post Reach: {{reach_fb}}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Total Views: {{views_fb}}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People who Viewed: {{viewers_fb}}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37" name="Google Shape;237;p39"/>
          <p:cNvCxnSpPr/>
          <p:nvPr/>
        </p:nvCxnSpPr>
        <p:spPr>
          <a:xfrm>
            <a:off x="769050" y="-1400"/>
            <a:ext cx="0" cy="37677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8" name="Google Shape;238;p39"/>
          <p:cNvSpPr txBox="1"/>
          <p:nvPr/>
        </p:nvSpPr>
        <p:spPr>
          <a:xfrm>
            <a:off x="63500" y="4747425"/>
            <a:ext cx="705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{{fn:page}}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9" name="Google Shape;239;p39"/>
          <p:cNvSpPr/>
          <p:nvPr/>
        </p:nvSpPr>
        <p:spPr>
          <a:xfrm>
            <a:off x="8104700" y="4083900"/>
            <a:ext cx="891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{{image:logo}}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>
            <a:spLocks noGrp="1"/>
          </p:cNvSpPr>
          <p:nvPr>
            <p:ph type="title"/>
          </p:nvPr>
        </p:nvSpPr>
        <p:spPr>
          <a:xfrm>
            <a:off x="1285350" y="1822000"/>
            <a:ext cx="4493100" cy="8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X (Twitter) Analytics</a:t>
            </a:r>
            <a:endParaRPr sz="2720"/>
          </a:p>
        </p:txBody>
      </p:sp>
      <p:cxnSp>
        <p:nvCxnSpPr>
          <p:cNvPr id="245" name="Google Shape;245;p40"/>
          <p:cNvCxnSpPr/>
          <p:nvPr/>
        </p:nvCxnSpPr>
        <p:spPr>
          <a:xfrm>
            <a:off x="1150050" y="-77600"/>
            <a:ext cx="0" cy="37677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" name="Google Shape;246;p40"/>
          <p:cNvCxnSpPr/>
          <p:nvPr/>
        </p:nvCxnSpPr>
        <p:spPr>
          <a:xfrm>
            <a:off x="769050" y="2864550"/>
            <a:ext cx="50094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Google Shape;247;p40"/>
          <p:cNvSpPr txBox="1"/>
          <p:nvPr/>
        </p:nvSpPr>
        <p:spPr>
          <a:xfrm>
            <a:off x="63500" y="4747425"/>
            <a:ext cx="705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{{fn:page}}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8" name="Google Shape;248;p40"/>
          <p:cNvSpPr/>
          <p:nvPr/>
        </p:nvSpPr>
        <p:spPr>
          <a:xfrm>
            <a:off x="8104700" y="4083900"/>
            <a:ext cx="891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{{image:logo}}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>
            <a:spLocks noGrp="1"/>
          </p:cNvSpPr>
          <p:nvPr>
            <p:ph type="title"/>
          </p:nvPr>
        </p:nvSpPr>
        <p:spPr>
          <a:xfrm>
            <a:off x="994825" y="197550"/>
            <a:ext cx="7610100" cy="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Overall {{month}} X Analytics</a:t>
            </a:r>
            <a:endParaRPr sz="2700"/>
          </a:p>
        </p:txBody>
      </p:sp>
      <p:sp>
        <p:nvSpPr>
          <p:cNvPr id="254" name="Google Shape;254;p41"/>
          <p:cNvSpPr txBox="1">
            <a:spLocks noGrp="1"/>
          </p:cNvSpPr>
          <p:nvPr>
            <p:ph type="body" idx="1"/>
          </p:nvPr>
        </p:nvSpPr>
        <p:spPr>
          <a:xfrm>
            <a:off x="994825" y="1001900"/>
            <a:ext cx="3718200" cy="3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 Light"/>
                <a:ea typeface="Lato Light"/>
                <a:cs typeface="Lato Light"/>
                <a:sym typeface="Lato Light"/>
              </a:rPr>
              <a:t>Key Metrics</a:t>
            </a:r>
            <a:endParaRPr u="sng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255" name="Google Shape;255;p41"/>
          <p:cNvCxnSpPr/>
          <p:nvPr/>
        </p:nvCxnSpPr>
        <p:spPr>
          <a:xfrm>
            <a:off x="769050" y="-1400"/>
            <a:ext cx="0" cy="37677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6" name="Google Shape;256;p41"/>
          <p:cNvSpPr txBox="1"/>
          <p:nvPr/>
        </p:nvSpPr>
        <p:spPr>
          <a:xfrm>
            <a:off x="63500" y="4747425"/>
            <a:ext cx="705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{{fn:page}}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7" name="Google Shape;257;p41"/>
          <p:cNvSpPr/>
          <p:nvPr/>
        </p:nvSpPr>
        <p:spPr>
          <a:xfrm>
            <a:off x="8104700" y="4083900"/>
            <a:ext cx="891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{{image:logo}}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>
            <a:spLocks noGrp="1"/>
          </p:cNvSpPr>
          <p:nvPr>
            <p:ph type="title"/>
          </p:nvPr>
        </p:nvSpPr>
        <p:spPr>
          <a:xfrm>
            <a:off x="1285350" y="1822000"/>
            <a:ext cx="4493100" cy="8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Marketing Strategy Notes</a:t>
            </a:r>
            <a:endParaRPr sz="2720"/>
          </a:p>
        </p:txBody>
      </p:sp>
      <p:cxnSp>
        <p:nvCxnSpPr>
          <p:cNvPr id="263" name="Google Shape;263;p42"/>
          <p:cNvCxnSpPr/>
          <p:nvPr/>
        </p:nvCxnSpPr>
        <p:spPr>
          <a:xfrm>
            <a:off x="1150050" y="-77600"/>
            <a:ext cx="0" cy="37677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42"/>
          <p:cNvCxnSpPr/>
          <p:nvPr/>
        </p:nvCxnSpPr>
        <p:spPr>
          <a:xfrm>
            <a:off x="769050" y="2864550"/>
            <a:ext cx="50094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" name="Google Shape;265;p42"/>
          <p:cNvSpPr txBox="1"/>
          <p:nvPr/>
        </p:nvSpPr>
        <p:spPr>
          <a:xfrm>
            <a:off x="63500" y="4747425"/>
            <a:ext cx="705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{{fn:page}}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6" name="Google Shape;266;p42"/>
          <p:cNvSpPr/>
          <p:nvPr/>
        </p:nvSpPr>
        <p:spPr>
          <a:xfrm>
            <a:off x="8104700" y="4083900"/>
            <a:ext cx="891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{{image:logo}}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1" name="Google Shape;271;p43"/>
          <p:cNvCxnSpPr/>
          <p:nvPr/>
        </p:nvCxnSpPr>
        <p:spPr>
          <a:xfrm>
            <a:off x="769050" y="-1400"/>
            <a:ext cx="0" cy="37677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43"/>
          <p:cNvSpPr txBox="1"/>
          <p:nvPr/>
        </p:nvSpPr>
        <p:spPr>
          <a:xfrm>
            <a:off x="1125475" y="1070400"/>
            <a:ext cx="6783900" cy="3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{{analytics_overview}}</a:t>
            </a:r>
            <a:endParaRPr>
              <a:solidFill>
                <a:schemeClr val="lt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3" name="Google Shape;273;p43"/>
          <p:cNvSpPr txBox="1"/>
          <p:nvPr/>
        </p:nvSpPr>
        <p:spPr>
          <a:xfrm>
            <a:off x="63500" y="4747425"/>
            <a:ext cx="705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{{fn:page}}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4" name="Google Shape;274;p43"/>
          <p:cNvSpPr txBox="1">
            <a:spLocks noGrp="1"/>
          </p:cNvSpPr>
          <p:nvPr>
            <p:ph type="title"/>
          </p:nvPr>
        </p:nvSpPr>
        <p:spPr>
          <a:xfrm>
            <a:off x="1125475" y="233875"/>
            <a:ext cx="678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Overview of {{month}} Analytics</a:t>
            </a:r>
            <a:endParaRPr sz="2720"/>
          </a:p>
        </p:txBody>
      </p:sp>
      <p:cxnSp>
        <p:nvCxnSpPr>
          <p:cNvPr id="275" name="Google Shape;275;p43"/>
          <p:cNvCxnSpPr/>
          <p:nvPr/>
        </p:nvCxnSpPr>
        <p:spPr>
          <a:xfrm>
            <a:off x="-13900" y="807150"/>
            <a:ext cx="77709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6" name="Google Shape;276;p43"/>
          <p:cNvSpPr/>
          <p:nvPr/>
        </p:nvSpPr>
        <p:spPr>
          <a:xfrm>
            <a:off x="8104700" y="4083900"/>
            <a:ext cx="891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{{image:logo}}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1285350" y="2138350"/>
            <a:ext cx="467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dirty="0">
                <a:latin typeface="Lato"/>
                <a:ea typeface="Lato"/>
                <a:cs typeface="Lato"/>
                <a:sym typeface="Lato"/>
              </a:rPr>
              <a:t>{{month}} Instagram Analytics</a:t>
            </a:r>
            <a:endParaRPr sz="2720" dirty="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7" name="Google Shape;107;p26"/>
          <p:cNvCxnSpPr/>
          <p:nvPr/>
        </p:nvCxnSpPr>
        <p:spPr>
          <a:xfrm>
            <a:off x="1150050" y="-77600"/>
            <a:ext cx="0" cy="37677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26"/>
          <p:cNvCxnSpPr/>
          <p:nvPr/>
        </p:nvCxnSpPr>
        <p:spPr>
          <a:xfrm>
            <a:off x="769050" y="2864550"/>
            <a:ext cx="50094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" name="Google Shape;109;p26"/>
          <p:cNvSpPr txBox="1"/>
          <p:nvPr/>
        </p:nvSpPr>
        <p:spPr>
          <a:xfrm>
            <a:off x="63500" y="4747425"/>
            <a:ext cx="705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aleway Light"/>
                <a:ea typeface="Raleway Light"/>
                <a:cs typeface="Raleway Light"/>
                <a:sym typeface="Raleway Light"/>
              </a:rPr>
              <a:t>{{fn:page}}</a:t>
            </a:r>
            <a:endParaRPr sz="900">
              <a:solidFill>
                <a:schemeClr val="lt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10" name="Google Shape;110;p26"/>
          <p:cNvSpPr/>
          <p:nvPr/>
        </p:nvSpPr>
        <p:spPr>
          <a:xfrm>
            <a:off x="8104700" y="4083900"/>
            <a:ext cx="891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{{image:logo}}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/>
          <p:nvPr/>
        </p:nvSpPr>
        <p:spPr>
          <a:xfrm>
            <a:off x="63500" y="4747425"/>
            <a:ext cx="705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{{fn:page}}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2" name="Google Shape;282;p44"/>
          <p:cNvSpPr/>
          <p:nvPr/>
        </p:nvSpPr>
        <p:spPr>
          <a:xfrm>
            <a:off x="535200" y="992900"/>
            <a:ext cx="3412800" cy="359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4"/>
          <p:cNvSpPr txBox="1">
            <a:spLocks noGrp="1"/>
          </p:cNvSpPr>
          <p:nvPr>
            <p:ph type="title"/>
          </p:nvPr>
        </p:nvSpPr>
        <p:spPr>
          <a:xfrm>
            <a:off x="535200" y="351725"/>
            <a:ext cx="34128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/>
              <a:t>WHAT WORKED</a:t>
            </a:r>
            <a:endParaRPr sz="2120"/>
          </a:p>
        </p:txBody>
      </p:sp>
      <p:sp>
        <p:nvSpPr>
          <p:cNvPr id="284" name="Google Shape;284;p44"/>
          <p:cNvSpPr/>
          <p:nvPr/>
        </p:nvSpPr>
        <p:spPr>
          <a:xfrm>
            <a:off x="4718750" y="992900"/>
            <a:ext cx="3412800" cy="359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4"/>
          <p:cNvSpPr txBox="1">
            <a:spLocks noGrp="1"/>
          </p:cNvSpPr>
          <p:nvPr>
            <p:ph type="title"/>
          </p:nvPr>
        </p:nvSpPr>
        <p:spPr>
          <a:xfrm>
            <a:off x="4718750" y="351725"/>
            <a:ext cx="34128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20"/>
              <a:t>WHAT DIDN’T</a:t>
            </a:r>
            <a:endParaRPr sz="2120"/>
          </a:p>
        </p:txBody>
      </p:sp>
      <p:sp>
        <p:nvSpPr>
          <p:cNvPr id="286" name="Google Shape;286;p44"/>
          <p:cNvSpPr txBox="1"/>
          <p:nvPr/>
        </p:nvSpPr>
        <p:spPr>
          <a:xfrm>
            <a:off x="771525" y="1181625"/>
            <a:ext cx="2961000" cy="3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 Light"/>
                <a:ea typeface="Raleway Light"/>
                <a:cs typeface="Raleway Light"/>
                <a:sym typeface="Raleway Light"/>
              </a:rPr>
              <a:t>{{what_worked}}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87" name="Google Shape;287;p44"/>
          <p:cNvSpPr txBox="1"/>
          <p:nvPr/>
        </p:nvSpPr>
        <p:spPr>
          <a:xfrm>
            <a:off x="4944650" y="1181625"/>
            <a:ext cx="2961000" cy="3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 Light"/>
                <a:ea typeface="Raleway Light"/>
                <a:cs typeface="Raleway Light"/>
                <a:sym typeface="Raleway Light"/>
              </a:rPr>
              <a:t>{{what_didn’t_work}}</a:t>
            </a:r>
            <a:endParaRPr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88" name="Google Shape;288;p44"/>
          <p:cNvSpPr/>
          <p:nvPr/>
        </p:nvSpPr>
        <p:spPr>
          <a:xfrm>
            <a:off x="8180900" y="4160100"/>
            <a:ext cx="891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{{image:logo}}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33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Next for {{client_name}} Social Strategy</a:t>
            </a:r>
            <a:endParaRPr/>
          </a:p>
        </p:txBody>
      </p:sp>
      <p:sp>
        <p:nvSpPr>
          <p:cNvPr id="294" name="Google Shape;294;p45"/>
          <p:cNvSpPr/>
          <p:nvPr/>
        </p:nvSpPr>
        <p:spPr>
          <a:xfrm>
            <a:off x="7402475" y="-49400"/>
            <a:ext cx="1770000" cy="522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5"/>
          <p:cNvSpPr txBox="1"/>
          <p:nvPr/>
        </p:nvSpPr>
        <p:spPr>
          <a:xfrm>
            <a:off x="417050" y="1656025"/>
            <a:ext cx="4844700" cy="30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{{following_months_goals}}</a:t>
            </a:r>
            <a:endParaRPr sz="13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6" name="Google Shape;296;p45"/>
          <p:cNvSpPr txBox="1"/>
          <p:nvPr/>
        </p:nvSpPr>
        <p:spPr>
          <a:xfrm>
            <a:off x="63500" y="4747425"/>
            <a:ext cx="705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{{fn:page}}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7" name="Google Shape;297;p45"/>
          <p:cNvSpPr/>
          <p:nvPr/>
        </p:nvSpPr>
        <p:spPr>
          <a:xfrm>
            <a:off x="6017175" y="579575"/>
            <a:ext cx="2919300" cy="3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{{image:hero2}}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8" name="Google Shape;298;p45"/>
          <p:cNvSpPr/>
          <p:nvPr/>
        </p:nvSpPr>
        <p:spPr>
          <a:xfrm>
            <a:off x="8196150" y="4224625"/>
            <a:ext cx="891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{{image:logo_light}}</a:t>
            </a: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>
            <a:off x="994825" y="197550"/>
            <a:ext cx="7610100" cy="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latin typeface="Lato"/>
                <a:ea typeface="Lato"/>
                <a:cs typeface="Lato"/>
                <a:sym typeface="Lato"/>
              </a:rPr>
              <a:t>Overall Instagram Analytics</a:t>
            </a:r>
            <a:endParaRPr sz="27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1"/>
          </p:nvPr>
        </p:nvSpPr>
        <p:spPr>
          <a:xfrm>
            <a:off x="994825" y="1001900"/>
            <a:ext cx="3718200" cy="1343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latin typeface="Lato Light"/>
                <a:ea typeface="Lato Light"/>
                <a:cs typeface="Lato Light"/>
                <a:sym typeface="Lato Light"/>
              </a:rPr>
              <a:t>Reach</a:t>
            </a:r>
            <a:endParaRPr u="sng"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Lato Light"/>
                <a:ea typeface="Lato Light"/>
                <a:cs typeface="Lato Light"/>
                <a:sym typeface="Lato Light"/>
              </a:rPr>
              <a:t>{{</a:t>
            </a:r>
            <a:r>
              <a:rPr lang="en" sz="1200" dirty="0" err="1">
                <a:latin typeface="Lato Light"/>
                <a:ea typeface="Lato Light"/>
                <a:cs typeface="Lato Light"/>
                <a:sym typeface="Lato Light"/>
              </a:rPr>
              <a:t>accounts_reached</a:t>
            </a:r>
            <a:r>
              <a:rPr lang="en" sz="1200" dirty="0">
                <a:latin typeface="Lato Light"/>
                <a:ea typeface="Lato Light"/>
                <a:cs typeface="Lato Light"/>
                <a:sym typeface="Lato Light"/>
              </a:rPr>
              <a:t>}} accounts reached</a:t>
            </a:r>
            <a:endParaRPr sz="1200"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Lato Light"/>
                <a:ea typeface="Lato Light"/>
                <a:cs typeface="Lato Light"/>
                <a:sym typeface="Lato Light"/>
              </a:rPr>
              <a:t>{{non-</a:t>
            </a:r>
            <a:r>
              <a:rPr lang="en" sz="1200" dirty="0" err="1">
                <a:latin typeface="Lato Light"/>
                <a:ea typeface="Lato Light"/>
                <a:cs typeface="Lato Light"/>
                <a:sym typeface="Lato Light"/>
              </a:rPr>
              <a:t>foll_reached</a:t>
            </a:r>
            <a:r>
              <a:rPr lang="en" sz="1200" dirty="0">
                <a:latin typeface="Lato Light"/>
                <a:ea typeface="Lato Light"/>
                <a:cs typeface="Lato Light"/>
                <a:sym typeface="Lato Light"/>
              </a:rPr>
              <a:t>}} non-followers </a:t>
            </a:r>
            <a:r>
              <a:rPr lang="en" sz="1200" b="1" dirty="0">
                <a:solidFill>
                  <a:srgbClr val="54BB25"/>
                </a:solidFill>
              </a:rPr>
              <a:t>{{non-</a:t>
            </a:r>
            <a:r>
              <a:rPr lang="en" sz="1200" b="1" dirty="0" err="1">
                <a:solidFill>
                  <a:srgbClr val="54BB25"/>
                </a:solidFill>
              </a:rPr>
              <a:t>foll_reached_delta</a:t>
            </a:r>
            <a:r>
              <a:rPr lang="en" sz="1200" b="1" dirty="0">
                <a:solidFill>
                  <a:srgbClr val="54BB25"/>
                </a:solidFill>
              </a:rPr>
              <a:t>}}</a:t>
            </a:r>
            <a:endParaRPr sz="1200"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u="sng"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u="sng" dirty="0"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17" name="Google Shape;117;p27"/>
          <p:cNvCxnSpPr/>
          <p:nvPr/>
        </p:nvCxnSpPr>
        <p:spPr>
          <a:xfrm>
            <a:off x="769050" y="-1400"/>
            <a:ext cx="0" cy="37677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" name="Google Shape;118;p27"/>
          <p:cNvSpPr txBox="1"/>
          <p:nvPr/>
        </p:nvSpPr>
        <p:spPr>
          <a:xfrm>
            <a:off x="63500" y="4747425"/>
            <a:ext cx="705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{{fn:page}}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4938800" y="1001900"/>
            <a:ext cx="3972300" cy="14152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latin typeface="Lato Light"/>
                <a:ea typeface="Lato Light"/>
                <a:cs typeface="Lato Light"/>
                <a:sym typeface="Lato Light"/>
              </a:rPr>
              <a:t>Engagement</a:t>
            </a:r>
            <a:endParaRPr u="sng"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Lato Light"/>
                <a:ea typeface="Lato Light"/>
                <a:cs typeface="Lato Light"/>
                <a:sym typeface="Lato Light"/>
              </a:rPr>
              <a:t>{{</a:t>
            </a:r>
            <a:r>
              <a:rPr lang="en" sz="1200" dirty="0" err="1">
                <a:latin typeface="Lato Light"/>
                <a:ea typeface="Lato Light"/>
                <a:cs typeface="Lato Light"/>
                <a:sym typeface="Lato Light"/>
              </a:rPr>
              <a:t>accounts_engaged</a:t>
            </a:r>
            <a:r>
              <a:rPr lang="en" sz="1200" dirty="0">
                <a:latin typeface="Lato Light"/>
                <a:ea typeface="Lato Light"/>
                <a:cs typeface="Lato Light"/>
                <a:sym typeface="Lato Light"/>
              </a:rPr>
              <a:t>}} Total Accounts Engaged</a:t>
            </a:r>
            <a:endParaRPr sz="1200"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Lato Light"/>
                <a:ea typeface="Lato Light"/>
                <a:cs typeface="Lato Light"/>
                <a:sym typeface="Lato Light"/>
              </a:rPr>
              <a:t>{{</a:t>
            </a:r>
            <a:r>
              <a:rPr lang="en" sz="1200" dirty="0" err="1">
                <a:latin typeface="Lato Light"/>
                <a:ea typeface="Lato Light"/>
                <a:cs typeface="Lato Light"/>
                <a:sym typeface="Lato Light"/>
              </a:rPr>
              <a:t>followers_engaged</a:t>
            </a:r>
            <a:r>
              <a:rPr lang="en" sz="1200" dirty="0">
                <a:latin typeface="Lato Light"/>
                <a:ea typeface="Lato Light"/>
                <a:cs typeface="Lato Light"/>
                <a:sym typeface="Lato Light"/>
              </a:rPr>
              <a:t>}} Followers Engaged</a:t>
            </a:r>
            <a:endParaRPr sz="1200"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Lato Light"/>
                <a:ea typeface="Lato Light"/>
                <a:cs typeface="Lato Light"/>
                <a:sym typeface="Lato Light"/>
              </a:rPr>
              <a:t>{{non-</a:t>
            </a:r>
            <a:r>
              <a:rPr lang="en" sz="1200" dirty="0" err="1">
                <a:latin typeface="Lato Light"/>
                <a:ea typeface="Lato Light"/>
                <a:cs typeface="Lato Light"/>
                <a:sym typeface="Lato Light"/>
              </a:rPr>
              <a:t>foll_engaged</a:t>
            </a:r>
            <a:r>
              <a:rPr lang="en" sz="1200" dirty="0">
                <a:latin typeface="Lato Light"/>
                <a:ea typeface="Lato Light"/>
                <a:cs typeface="Lato Light"/>
                <a:sym typeface="Lato Light"/>
              </a:rPr>
              <a:t>}} Non-Followers Engaged</a:t>
            </a:r>
            <a:endParaRPr sz="1200"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Lato Light"/>
                <a:ea typeface="Lato Light"/>
                <a:cs typeface="Lato Light"/>
                <a:sym typeface="Lato Light"/>
              </a:rPr>
              <a:t>Engagement Rate: {{</a:t>
            </a:r>
            <a:r>
              <a:rPr lang="en" sz="1200" dirty="0" err="1">
                <a:latin typeface="Lato Light"/>
                <a:ea typeface="Lato Light"/>
                <a:cs typeface="Lato Light"/>
                <a:sym typeface="Lato Light"/>
              </a:rPr>
              <a:t>eng_rate</a:t>
            </a:r>
            <a:r>
              <a:rPr lang="en" sz="1200" dirty="0">
                <a:latin typeface="Lato Light"/>
                <a:ea typeface="Lato Light"/>
                <a:cs typeface="Lato Light"/>
                <a:sym typeface="Lato Light"/>
              </a:rPr>
              <a:t>}}</a:t>
            </a:r>
            <a:endParaRPr sz="1200" dirty="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CC5EB7-DA13-B3C4-2495-9E6B55AD3E15}"/>
              </a:ext>
            </a:extLst>
          </p:cNvPr>
          <p:cNvSpPr/>
          <p:nvPr/>
        </p:nvSpPr>
        <p:spPr>
          <a:xfrm>
            <a:off x="1089329" y="2695491"/>
            <a:ext cx="3482671" cy="19401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{{chart:impressions_L6W}}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9DFAE8-111A-9F70-D0A3-CD252F60F95C}"/>
              </a:ext>
            </a:extLst>
          </p:cNvPr>
          <p:cNvSpPr/>
          <p:nvPr/>
        </p:nvSpPr>
        <p:spPr>
          <a:xfrm>
            <a:off x="5030463" y="2678247"/>
            <a:ext cx="3482671" cy="19401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{{chart:engagement_rate_L6W}}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994825" y="197550"/>
            <a:ext cx="6706500" cy="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Lato"/>
                <a:ea typeface="Lato"/>
                <a:cs typeface="Lato"/>
                <a:sym typeface="Lato"/>
              </a:rPr>
              <a:t>{{month}} IG Content Reach + Engagement Analytics</a:t>
            </a:r>
            <a:endParaRPr sz="2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994825" y="1265025"/>
            <a:ext cx="3718200" cy="33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Content Reach - Reels</a:t>
            </a:r>
            <a:endParaRPr b="1" u="sng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{{reels_foll_reach}} Follower Accounts Reached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{{reels_non-foll_reach}} Non-Follower Accounts Reached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u="sng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/>
              <a:t>Content Reach - Posts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{{post_foll_reach}} Follower Accounts Reached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{{post_non-foll_reach}} Non-Follower Accounts Reached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Content Reach - Stories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{{story_foll_reach}} Follower Accounts Reached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{{story_non-foll_reach}} Non-Follower Accounts Reached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u="sng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127" name="Google Shape;127;p28"/>
          <p:cNvCxnSpPr/>
          <p:nvPr/>
        </p:nvCxnSpPr>
        <p:spPr>
          <a:xfrm>
            <a:off x="769050" y="-1400"/>
            <a:ext cx="0" cy="37677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Google Shape;128;p28"/>
          <p:cNvSpPr txBox="1"/>
          <p:nvPr/>
        </p:nvSpPr>
        <p:spPr>
          <a:xfrm>
            <a:off x="63500" y="4747425"/>
            <a:ext cx="705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{{fn:page}}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9" name="Google Shape;129;p28"/>
          <p:cNvSpPr txBox="1">
            <a:spLocks noGrp="1"/>
          </p:cNvSpPr>
          <p:nvPr>
            <p:ph type="body" idx="1"/>
          </p:nvPr>
        </p:nvSpPr>
        <p:spPr>
          <a:xfrm>
            <a:off x="5004850" y="1228050"/>
            <a:ext cx="3718200" cy="33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Content Engagement - Reels</a:t>
            </a:r>
            <a:endParaRPr b="1" u="sng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{{reels_foll_eng}} Follower Accounts Engaged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{{reels_non-foll_reach}} Non-Follower Accounts Engaged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u="sng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Content Engagement - Posts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{{post_follower_eng}} Follower Accounts Engaged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{{post_non-foll_eng}} Non-Follower Accounts Engaged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 Light"/>
                <a:ea typeface="Lato Light"/>
                <a:cs typeface="Lato Light"/>
                <a:sym typeface="Lato Light"/>
              </a:rPr>
              <a:t>Content Engagement - Stories</a:t>
            </a:r>
            <a:endParaRPr u="sng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{{story_follower_eng}} Follower Accounts Engaged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{{story_non-foll_eng}} Non-Follower Accounts Engaged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u="sng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30" name="Google Shape;130;p28"/>
          <p:cNvSpPr/>
          <p:nvPr/>
        </p:nvSpPr>
        <p:spPr>
          <a:xfrm>
            <a:off x="8104700" y="4160100"/>
            <a:ext cx="891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{{image:logo}}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>
            <a:spLocks noGrp="1"/>
          </p:cNvSpPr>
          <p:nvPr>
            <p:ph type="title"/>
          </p:nvPr>
        </p:nvSpPr>
        <p:spPr>
          <a:xfrm>
            <a:off x="994825" y="197550"/>
            <a:ext cx="6706500" cy="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Lato"/>
                <a:ea typeface="Lato"/>
                <a:cs typeface="Lato"/>
                <a:sym typeface="Lato"/>
              </a:rPr>
              <a:t>{{month}} IG Content Interaction Analytics</a:t>
            </a:r>
            <a:endParaRPr sz="27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1"/>
          </p:nvPr>
        </p:nvSpPr>
        <p:spPr>
          <a:xfrm>
            <a:off x="994825" y="1265025"/>
            <a:ext cx="3718200" cy="33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Total Content Interactions</a:t>
            </a:r>
            <a:endParaRPr b="1" u="sng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{{tot_content_interactions}} </a:t>
            </a:r>
            <a:r>
              <a:rPr lang="en" sz="1200" b="1">
                <a:solidFill>
                  <a:srgbClr val="54BB25"/>
                </a:solidFill>
                <a:latin typeface="Lato"/>
                <a:ea typeface="Lato"/>
                <a:cs typeface="Lato"/>
                <a:sym typeface="Lato"/>
              </a:rPr>
              <a:t>{{content_interactions_delta}}</a:t>
            </a:r>
            <a:endParaRPr sz="12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u="sng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Reel Interactions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Total Likes - {{reel_likes}}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Total Comments - {{reel_comments}}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Total Saves - {{reel_saves}}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Total Shares - {{reel_shares}}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cxnSp>
        <p:nvCxnSpPr>
          <p:cNvPr id="137" name="Google Shape;137;p29"/>
          <p:cNvCxnSpPr/>
          <p:nvPr/>
        </p:nvCxnSpPr>
        <p:spPr>
          <a:xfrm>
            <a:off x="769050" y="-1400"/>
            <a:ext cx="0" cy="37677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29"/>
          <p:cNvSpPr txBox="1"/>
          <p:nvPr/>
        </p:nvSpPr>
        <p:spPr>
          <a:xfrm>
            <a:off x="63500" y="4747425"/>
            <a:ext cx="705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{{fn:page}}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9" name="Google Shape;139;p29"/>
          <p:cNvSpPr txBox="1">
            <a:spLocks noGrp="1"/>
          </p:cNvSpPr>
          <p:nvPr>
            <p:ph type="body" idx="1"/>
          </p:nvPr>
        </p:nvSpPr>
        <p:spPr>
          <a:xfrm>
            <a:off x="5004850" y="1228050"/>
            <a:ext cx="3718200" cy="33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Post Interactions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Total Likes - {{post_likes}}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Total Comments - {{post_comments}}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Total Saves - {{post_saves}}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Total Shares - {{post_shares}}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u="sng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Story Interactions</a:t>
            </a:r>
            <a:endParaRPr b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Total Story Replies - {{story_replies}}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Total Story Shares - {{story_shares}}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40" name="Google Shape;140;p29"/>
          <p:cNvSpPr/>
          <p:nvPr/>
        </p:nvSpPr>
        <p:spPr>
          <a:xfrm>
            <a:off x="8104700" y="4083900"/>
            <a:ext cx="891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{{image:logo}}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>
            <a:spLocks noGrp="1"/>
          </p:cNvSpPr>
          <p:nvPr>
            <p:ph type="title"/>
          </p:nvPr>
        </p:nvSpPr>
        <p:spPr>
          <a:xfrm>
            <a:off x="1195500" y="2158050"/>
            <a:ext cx="4676700" cy="8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>
                <a:latin typeface="Lato"/>
                <a:ea typeface="Lato"/>
                <a:cs typeface="Lato"/>
                <a:sym typeface="Lato"/>
              </a:rPr>
              <a:t>Instagram Audience Analytics</a:t>
            </a:r>
            <a:endParaRPr sz="272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6" name="Google Shape;146;p30"/>
          <p:cNvCxnSpPr/>
          <p:nvPr/>
        </p:nvCxnSpPr>
        <p:spPr>
          <a:xfrm>
            <a:off x="1150050" y="-77600"/>
            <a:ext cx="0" cy="37677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" name="Google Shape;147;p30"/>
          <p:cNvCxnSpPr/>
          <p:nvPr/>
        </p:nvCxnSpPr>
        <p:spPr>
          <a:xfrm>
            <a:off x="769050" y="2864550"/>
            <a:ext cx="50094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30"/>
          <p:cNvSpPr txBox="1"/>
          <p:nvPr/>
        </p:nvSpPr>
        <p:spPr>
          <a:xfrm>
            <a:off x="63500" y="4747425"/>
            <a:ext cx="705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{{fn:page}}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9" name="Google Shape;149;p30"/>
          <p:cNvSpPr/>
          <p:nvPr/>
        </p:nvSpPr>
        <p:spPr>
          <a:xfrm>
            <a:off x="8104700" y="4083900"/>
            <a:ext cx="891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{{image:logo}}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/>
          <p:nvPr/>
        </p:nvSpPr>
        <p:spPr>
          <a:xfrm>
            <a:off x="50" y="3551800"/>
            <a:ext cx="9144000" cy="159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title"/>
          </p:nvPr>
        </p:nvSpPr>
        <p:spPr>
          <a:xfrm>
            <a:off x="994825" y="197550"/>
            <a:ext cx="6706500" cy="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Lato"/>
                <a:ea typeface="Lato"/>
                <a:cs typeface="Lato"/>
                <a:sym typeface="Lato"/>
              </a:rPr>
              <a:t>Who is Your Engaged Audience on IG?</a:t>
            </a:r>
            <a:endParaRPr sz="27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6" name="Google Shape;156;p31"/>
          <p:cNvCxnSpPr/>
          <p:nvPr/>
        </p:nvCxnSpPr>
        <p:spPr>
          <a:xfrm>
            <a:off x="769050" y="-1400"/>
            <a:ext cx="0" cy="35253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31"/>
          <p:cNvSpPr txBox="1"/>
          <p:nvPr/>
        </p:nvSpPr>
        <p:spPr>
          <a:xfrm>
            <a:off x="63500" y="4747425"/>
            <a:ext cx="705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{{fn:page}}</a:t>
            </a:r>
            <a:endParaRPr sz="9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8" name="Google Shape;158;p31"/>
          <p:cNvSpPr txBox="1"/>
          <p:nvPr/>
        </p:nvSpPr>
        <p:spPr>
          <a:xfrm>
            <a:off x="764575" y="3635200"/>
            <a:ext cx="78333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Notes on changes from previous month:</a:t>
            </a:r>
            <a:endParaRPr sz="12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    {{engaged_audience_notes}}</a:t>
            </a:r>
            <a:endParaRPr sz="12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9" name="Google Shape;159;p31"/>
          <p:cNvSpPr/>
          <p:nvPr/>
        </p:nvSpPr>
        <p:spPr>
          <a:xfrm>
            <a:off x="1064425" y="873025"/>
            <a:ext cx="7763700" cy="26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{{</a:t>
            </a:r>
            <a:r>
              <a:rPr lang="en" dirty="0" err="1">
                <a:solidFill>
                  <a:schemeClr val="lt1"/>
                </a:solidFill>
              </a:rPr>
              <a:t>chart:engaged_audience</a:t>
            </a:r>
            <a:r>
              <a:rPr lang="en" dirty="0">
                <a:solidFill>
                  <a:schemeClr val="lt1"/>
                </a:solidFill>
              </a:rPr>
              <a:t>}}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0" name="Google Shape;160;p31"/>
          <p:cNvSpPr/>
          <p:nvPr/>
        </p:nvSpPr>
        <p:spPr>
          <a:xfrm>
            <a:off x="8104700" y="4083900"/>
            <a:ext cx="891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{{image:logo_light}}</a:t>
            </a:r>
            <a:endParaRPr sz="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/>
          <p:nvPr/>
        </p:nvSpPr>
        <p:spPr>
          <a:xfrm>
            <a:off x="50" y="3551800"/>
            <a:ext cx="9144000" cy="159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2"/>
          <p:cNvSpPr txBox="1">
            <a:spLocks noGrp="1"/>
          </p:cNvSpPr>
          <p:nvPr>
            <p:ph type="title"/>
          </p:nvPr>
        </p:nvSpPr>
        <p:spPr>
          <a:xfrm>
            <a:off x="994825" y="197550"/>
            <a:ext cx="6706500" cy="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Lato"/>
                <a:ea typeface="Lato"/>
                <a:cs typeface="Lato"/>
                <a:sym typeface="Lato"/>
              </a:rPr>
              <a:t>Who is Your Overall Audience on IG?</a:t>
            </a:r>
            <a:endParaRPr sz="27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7" name="Google Shape;167;p32"/>
          <p:cNvCxnSpPr/>
          <p:nvPr/>
        </p:nvCxnSpPr>
        <p:spPr>
          <a:xfrm>
            <a:off x="769050" y="-1400"/>
            <a:ext cx="0" cy="35253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32"/>
          <p:cNvSpPr txBox="1"/>
          <p:nvPr/>
        </p:nvSpPr>
        <p:spPr>
          <a:xfrm>
            <a:off x="63500" y="4747425"/>
            <a:ext cx="705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aleway Light"/>
                <a:ea typeface="Raleway Light"/>
                <a:cs typeface="Raleway Light"/>
                <a:sym typeface="Raleway Light"/>
              </a:rPr>
              <a:t>{{fn:page}}</a:t>
            </a:r>
            <a:endParaRPr sz="900"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169" name="Google Shape;169;p32"/>
          <p:cNvSpPr txBox="1"/>
          <p:nvPr/>
        </p:nvSpPr>
        <p:spPr>
          <a:xfrm>
            <a:off x="764575" y="3635200"/>
            <a:ext cx="78333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Notes on changes from previous month: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 Light"/>
                <a:ea typeface="Lato Light"/>
                <a:cs typeface="Lato Light"/>
                <a:sym typeface="Lato Light"/>
              </a:rPr>
              <a:t>     {{overall_audience_notes}}</a:t>
            </a:r>
            <a:endParaRPr sz="12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0" name="Google Shape;170;p32"/>
          <p:cNvSpPr/>
          <p:nvPr/>
        </p:nvSpPr>
        <p:spPr>
          <a:xfrm>
            <a:off x="1101650" y="873025"/>
            <a:ext cx="7629600" cy="26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{{</a:t>
            </a:r>
            <a:r>
              <a:rPr lang="en" dirty="0" err="1">
                <a:solidFill>
                  <a:schemeClr val="lt1"/>
                </a:solidFill>
              </a:rPr>
              <a:t>chart:overall_audience</a:t>
            </a:r>
            <a:r>
              <a:rPr lang="en" dirty="0">
                <a:solidFill>
                  <a:schemeClr val="lt1"/>
                </a:solidFill>
              </a:rPr>
              <a:t>}}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71" name="Google Shape;171;p32"/>
          <p:cNvSpPr/>
          <p:nvPr/>
        </p:nvSpPr>
        <p:spPr>
          <a:xfrm>
            <a:off x="8104700" y="4083900"/>
            <a:ext cx="891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{{image:logo_light}}</a:t>
            </a:r>
            <a:endParaRPr sz="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1285350" y="1883625"/>
            <a:ext cx="4847700" cy="8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Instagram Analytics for Specific Posts</a:t>
            </a:r>
            <a:endParaRPr sz="2720"/>
          </a:p>
        </p:txBody>
      </p:sp>
      <p:cxnSp>
        <p:nvCxnSpPr>
          <p:cNvPr id="177" name="Google Shape;177;p33"/>
          <p:cNvCxnSpPr/>
          <p:nvPr/>
        </p:nvCxnSpPr>
        <p:spPr>
          <a:xfrm>
            <a:off x="1150050" y="-77600"/>
            <a:ext cx="0" cy="37677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33"/>
          <p:cNvCxnSpPr/>
          <p:nvPr/>
        </p:nvCxnSpPr>
        <p:spPr>
          <a:xfrm>
            <a:off x="769050" y="2864550"/>
            <a:ext cx="5009400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" name="Google Shape;179;p33"/>
          <p:cNvSpPr txBox="1"/>
          <p:nvPr/>
        </p:nvSpPr>
        <p:spPr>
          <a:xfrm>
            <a:off x="63500" y="4747425"/>
            <a:ext cx="705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{{fn:page}}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0" name="Google Shape;180;p33"/>
          <p:cNvSpPr/>
          <p:nvPr/>
        </p:nvSpPr>
        <p:spPr>
          <a:xfrm>
            <a:off x="8104700" y="4083900"/>
            <a:ext cx="891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</a:rPr>
              <a:t>{{image:logo}}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1047</Words>
  <Application>Microsoft Macintosh PowerPoint</Application>
  <PresentationFormat>On-screen Show (16:9)</PresentationFormat>
  <Paragraphs>166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Lato</vt:lpstr>
      <vt:lpstr>Raleway</vt:lpstr>
      <vt:lpstr>Raleway Light</vt:lpstr>
      <vt:lpstr>Arial</vt:lpstr>
      <vt:lpstr>Lato Light</vt:lpstr>
      <vt:lpstr>Simple Light</vt:lpstr>
      <vt:lpstr>Simple Light</vt:lpstr>
      <vt:lpstr>{{client_name}} Monthly Analytics: {{month}} {{year}}</vt:lpstr>
      <vt:lpstr>{{month}} Instagram Analytics</vt:lpstr>
      <vt:lpstr>Overall Instagram Analytics</vt:lpstr>
      <vt:lpstr>{{month}} IG Content Reach + Engagement Analytics</vt:lpstr>
      <vt:lpstr>{{month}} IG Content Interaction Analytics</vt:lpstr>
      <vt:lpstr>Instagram Audience Analytics</vt:lpstr>
      <vt:lpstr>Who is Your Engaged Audience on IG?</vt:lpstr>
      <vt:lpstr>Who is Your Overall Audience on IG?</vt:lpstr>
      <vt:lpstr>Instagram Analytics for Specific Posts</vt:lpstr>
      <vt:lpstr>Best Performing Post</vt:lpstr>
      <vt:lpstr>Content with the most Reach in {{month}} on IG</vt:lpstr>
      <vt:lpstr>{{month}} Tik Tok Analytics</vt:lpstr>
      <vt:lpstr>Overall {{month}} Tik Tok Analytics</vt:lpstr>
      <vt:lpstr>TikTok Followers</vt:lpstr>
      <vt:lpstr>Overall {{month}} Facebook Analytics</vt:lpstr>
      <vt:lpstr>X (Twitter) Analytics</vt:lpstr>
      <vt:lpstr>Overall {{month}} X Analytics</vt:lpstr>
      <vt:lpstr>Marketing Strategy Notes</vt:lpstr>
      <vt:lpstr>Overview of {{month}} Analytics</vt:lpstr>
      <vt:lpstr>WHAT WORKED</vt:lpstr>
      <vt:lpstr>What’s Next for {{client_name}} Social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alison</cp:lastModifiedBy>
  <cp:revision>1</cp:revision>
  <dcterms:modified xsi:type="dcterms:W3CDTF">2024-06-02T14:06:09Z</dcterms:modified>
</cp:coreProperties>
</file>